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0" r:id="rId5"/>
    <p:sldId id="261" r:id="rId6"/>
    <p:sldId id="265" r:id="rId7"/>
    <p:sldId id="269" r:id="rId8"/>
    <p:sldId id="268" r:id="rId9"/>
    <p:sldId id="267" r:id="rId10"/>
    <p:sldId id="274" r:id="rId11"/>
    <p:sldId id="277" r:id="rId12"/>
    <p:sldId id="262" r:id="rId13"/>
    <p:sldId id="275" r:id="rId14"/>
    <p:sldId id="276" r:id="rId15"/>
    <p:sldId id="279" r:id="rId16"/>
    <p:sldId id="280" r:id="rId17"/>
    <p:sldId id="270" r:id="rId18"/>
    <p:sldId id="271" r:id="rId19"/>
    <p:sldId id="27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qUaldBtVc4H/BW9wtSRaD/C6P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H" userId="6b8d8fc5c1a4c6ec" providerId="LiveId" clId="{E13FFFF8-3BC7-489C-9ACF-7E32D5378086}"/>
    <pc:docChg chg="modSld">
      <pc:chgData name="Hannah H" userId="6b8d8fc5c1a4c6ec" providerId="LiveId" clId="{E13FFFF8-3BC7-489C-9ACF-7E32D5378086}" dt="2022-02-16T03:41:01.001" v="0" actId="1076"/>
      <pc:docMkLst>
        <pc:docMk/>
      </pc:docMkLst>
      <pc:sldChg chg="modSp mod">
        <pc:chgData name="Hannah H" userId="6b8d8fc5c1a4c6ec" providerId="LiveId" clId="{E13FFFF8-3BC7-489C-9ACF-7E32D5378086}" dt="2022-02-16T03:41:01.001" v="0" actId="1076"/>
        <pc:sldMkLst>
          <pc:docMk/>
          <pc:sldMk cId="2596107877" sldId="262"/>
        </pc:sldMkLst>
        <pc:grpChg chg="mod">
          <ac:chgData name="Hannah H" userId="6b8d8fc5c1a4c6ec" providerId="LiveId" clId="{E13FFFF8-3BC7-489C-9ACF-7E32D5378086}" dt="2022-02-16T03:41:01.001" v="0" actId="1076"/>
          <ac:grpSpMkLst>
            <pc:docMk/>
            <pc:sldMk cId="2596107877" sldId="262"/>
            <ac:grpSpMk id="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717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80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24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8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13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81832" y="4556243"/>
            <a:ext cx="673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Segoe UI Black" panose="020B0A02040204020203" pitchFamily="34" charset="0"/>
                <a:ea typeface="Segoe UI Black" panose="020B0A02040204020203" pitchFamily="34" charset="0"/>
              </a:rPr>
              <a:t>How does the stellar wind of an M dwarf star affect the atmospheric escape of a Mars-like planet?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3388" y="1407641"/>
            <a:ext cx="5312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Mars as an Exoplanet of an M Dwarf Star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mo" panose="020B0604020202020204" pitchFamily="34" charset="0"/>
              <a:ea typeface="Arial Unicode MS" panose="020B0604020202020204" pitchFamily="34" charset="-122"/>
              <a:cs typeface="Arimo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48370" y="5708219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Xinrun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Du</a:t>
            </a:r>
          </a:p>
          <a:p>
            <a:r>
              <a:rPr lang="en-US" altLang="zh-CN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July 29</a:t>
            </a: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2021</a:t>
            </a:r>
            <a:endParaRPr lang="zh-CN" altLang="en-US" sz="1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07963" y="4522664"/>
            <a:ext cx="10466703" cy="2110254"/>
            <a:chOff x="323557" y="3693479"/>
            <a:chExt cx="10466703" cy="21102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05" t="21704" r="17856" b="65335"/>
            <a:stretch/>
          </p:blipFill>
          <p:spPr>
            <a:xfrm>
              <a:off x="323557" y="3693479"/>
              <a:ext cx="10466703" cy="10044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37" t="64982" r="17901" b="20739"/>
            <a:stretch/>
          </p:blipFill>
          <p:spPr>
            <a:xfrm>
              <a:off x="323557" y="4697880"/>
              <a:ext cx="10452296" cy="110585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07963" y="1864875"/>
            <a:ext cx="11437034" cy="2257635"/>
            <a:chOff x="323557" y="698364"/>
            <a:chExt cx="11437034" cy="2257635"/>
          </a:xfrm>
        </p:grpSpPr>
        <p:grpSp>
          <p:nvGrpSpPr>
            <p:cNvPr id="7" name="Group 6"/>
            <p:cNvGrpSpPr/>
            <p:nvPr/>
          </p:nvGrpSpPr>
          <p:grpSpPr>
            <a:xfrm>
              <a:off x="323557" y="698364"/>
              <a:ext cx="11437034" cy="1083212"/>
              <a:chOff x="0" y="1280160"/>
              <a:chExt cx="10100603" cy="90970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590" r="69011" b="65176"/>
              <a:stretch/>
            </p:blipFill>
            <p:spPr>
              <a:xfrm>
                <a:off x="0" y="1280160"/>
                <a:ext cx="8187397" cy="90970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40" t="22035" r="52997" b="65422"/>
              <a:stretch/>
            </p:blipFill>
            <p:spPr>
              <a:xfrm>
                <a:off x="8187397" y="1280160"/>
                <a:ext cx="1913206" cy="909709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41" r="69091" b="20982"/>
            <a:stretch/>
          </p:blipFill>
          <p:spPr>
            <a:xfrm>
              <a:off x="323557" y="1865327"/>
              <a:ext cx="9270688" cy="10906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2" t="65793" r="52997" b="21251"/>
            <a:stretch/>
          </p:blipFill>
          <p:spPr>
            <a:xfrm>
              <a:off x="9594245" y="1885071"/>
              <a:ext cx="2166346" cy="105507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407963" y="266216"/>
            <a:ext cx="4669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3200" b="1" dirty="0">
                <a:solidFill>
                  <a:schemeClr val="tx1"/>
                </a:solidFill>
              </a:rPr>
              <a:t> TOI-700 &amp; Trappist-1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193" y="850992"/>
            <a:ext cx="6370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Different types of M dwarfs (M2 &amp; M8V)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Relatively accurate stellar wind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7725" y="2265528"/>
            <a:ext cx="8134066" cy="4230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60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10636" r="2278" b="10077"/>
          <a:stretch/>
        </p:blipFill>
        <p:spPr>
          <a:xfrm>
            <a:off x="5921" y="2456597"/>
            <a:ext cx="5152933" cy="205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t="9841" r="3042" b="4794"/>
          <a:stretch/>
        </p:blipFill>
        <p:spPr>
          <a:xfrm>
            <a:off x="5921" y="4513283"/>
            <a:ext cx="5150870" cy="2354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2946" y="762112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TOI-700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82946" y="3033245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Trappist-1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77022" y="5214167"/>
            <a:ext cx="2504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Sun (Ma et. al 2019)</a:t>
            </a:r>
            <a:endParaRPr lang="zh-CN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78" r="2307" b="8644"/>
          <a:stretch/>
        </p:blipFill>
        <p:spPr>
          <a:xfrm>
            <a:off x="5921" y="0"/>
            <a:ext cx="5153132" cy="24565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6670" y="-70"/>
            <a:ext cx="1098378" cy="276999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and </a:t>
            </a:r>
            <a:r>
              <a:rPr lang="en-US" altLang="zh-CN" sz="1200" b="1" dirty="0">
                <a:ln w="0"/>
                <a:solidFill>
                  <a:schemeClr val="bg1"/>
                </a:solidFill>
              </a:rPr>
              <a:t>Ux;Uy</a:t>
            </a:r>
            <a:endParaRPr lang="en-US" altLang="zh-CN" sz="12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2838" y="0"/>
            <a:ext cx="1098378" cy="276999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200" b="1" dirty="0">
                <a:ln w="0"/>
                <a:solidFill>
                  <a:schemeClr val="bg1"/>
                </a:solidFill>
              </a:rPr>
              <a:t>B and Bx;By</a:t>
            </a:r>
            <a:endParaRPr lang="en-US" altLang="zh-CN" sz="1200" b="1" cap="none" spc="0" dirty="0">
              <a:ln w="0"/>
              <a:solidFill>
                <a:schemeClr val="bg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74426"/>
              </p:ext>
            </p:extLst>
          </p:nvPr>
        </p:nvGraphicFramePr>
        <p:xfrm>
          <a:off x="5177022" y="5639700"/>
          <a:ext cx="6974007" cy="701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4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5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</a:t>
                      </a:r>
                      <a:r>
                        <a:rPr lang="en-US" altLang="zh-CN" sz="1600" baseline="0" dirty="0"/>
                        <a:t> Density (cm^-3)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 Velocity (km/s)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IMF (nT)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(-400, 0, 0)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(-1.6, 2.5, 0)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32485"/>
              </p:ext>
            </p:extLst>
          </p:nvPr>
        </p:nvGraphicFramePr>
        <p:xfrm>
          <a:off x="5182945" y="3467847"/>
          <a:ext cx="6974007" cy="701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4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5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</a:t>
                      </a:r>
                      <a:r>
                        <a:rPr lang="en-US" altLang="zh-CN" sz="1600" baseline="0" dirty="0"/>
                        <a:t> Density (cm^-3)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 Velocity (km/s)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IMF (nT)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1950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(-636.7, 40, 2)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(-68.6, 6.2,</a:t>
                      </a:r>
                      <a:r>
                        <a:rPr lang="en-US" altLang="zh-CN" sz="1800" baseline="0" dirty="0"/>
                        <a:t> -28</a:t>
                      </a:r>
                      <a:r>
                        <a:rPr lang="en-US" altLang="zh-CN" sz="1800" dirty="0"/>
                        <a:t>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37908"/>
              </p:ext>
            </p:extLst>
          </p:nvPr>
        </p:nvGraphicFramePr>
        <p:xfrm>
          <a:off x="5182944" y="1196714"/>
          <a:ext cx="6974007" cy="701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4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5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</a:t>
                      </a:r>
                      <a:r>
                        <a:rPr lang="en-US" altLang="zh-CN" sz="1600" baseline="0" dirty="0"/>
                        <a:t> Density (cm^-3)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 Velocity (km/s)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IMF (nT)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96.8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(-650.4, 47.4, -7.4)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(-46.7, 2.9, -3.7)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4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151" y="313899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TOI-700</a:t>
            </a:r>
            <a:endParaRPr lang="zh-CN" altLang="en-US" sz="3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27453" y="1083153"/>
            <a:ext cx="10937093" cy="5556297"/>
            <a:chOff x="629541" y="1062867"/>
            <a:chExt cx="10937093" cy="55562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" r="2307"/>
            <a:stretch/>
          </p:blipFill>
          <p:spPr>
            <a:xfrm>
              <a:off x="682387" y="1062867"/>
              <a:ext cx="10884247" cy="555629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6200000">
              <a:off x="644930" y="3656348"/>
              <a:ext cx="33855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71223" y="1102152"/>
              <a:ext cx="2222083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 and Ux;Uy</a:t>
              </a:r>
              <a:endPara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86439" y="1102152"/>
              <a:ext cx="2159567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 and Bx;By</a:t>
              </a:r>
              <a:endParaRPr lang="en-US" altLang="zh-CN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21293"/>
              </p:ext>
            </p:extLst>
          </p:nvPr>
        </p:nvGraphicFramePr>
        <p:xfrm>
          <a:off x="2878161" y="218550"/>
          <a:ext cx="8688474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Wind</a:t>
                      </a:r>
                      <a:r>
                        <a:rPr lang="en-US" altLang="zh-CN" sz="1800" baseline="0" dirty="0"/>
                        <a:t> Density (cm^-3)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Wind Velocity (km/s)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IMF (nT)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96.8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(-650.4,47.4,-7.4)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(-46.7,2.9,-3.7)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10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2720" r="1571"/>
          <a:stretch/>
        </p:blipFill>
        <p:spPr>
          <a:xfrm>
            <a:off x="423081" y="1119116"/>
            <a:ext cx="11399962" cy="5540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3927" y="1119116"/>
            <a:ext cx="2222083" cy="52322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and Ux;Uy</a:t>
            </a:r>
            <a:endParaRPr lang="en-US" altLang="zh-CN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86439" y="1119116"/>
            <a:ext cx="2159567" cy="52322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and Bx;By</a:t>
            </a:r>
            <a:endParaRPr lang="en-US" altLang="zh-CN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399270" y="3724587"/>
            <a:ext cx="3385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151" y="313899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Trappist-1</a:t>
            </a:r>
            <a:endParaRPr lang="zh-CN" altLang="en-US" sz="36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26018"/>
              </p:ext>
            </p:extLst>
          </p:nvPr>
        </p:nvGraphicFramePr>
        <p:xfrm>
          <a:off x="3134569" y="218550"/>
          <a:ext cx="8688474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Wind</a:t>
                      </a:r>
                      <a:r>
                        <a:rPr lang="en-US" altLang="zh-CN" sz="1800" baseline="0" dirty="0"/>
                        <a:t> Density (cm^-3)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Wind Velocity (km/s)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IMF (nT)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1950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(-636.7,40,2)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(-68.6,6.2,-28)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56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51" y="313899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Sun </a:t>
            </a:r>
            <a:r>
              <a:rPr lang="en-US" altLang="zh-CN" sz="2800" dirty="0"/>
              <a:t>(Ma et. al 2019)</a:t>
            </a:r>
            <a:endParaRPr lang="zh-CN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3042" b="5545"/>
          <a:stretch/>
        </p:blipFill>
        <p:spPr>
          <a:xfrm>
            <a:off x="504968" y="1055579"/>
            <a:ext cx="11147171" cy="56384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3927" y="1119116"/>
            <a:ext cx="2222083" cy="52322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and Ux;Uy</a:t>
            </a:r>
            <a:endParaRPr lang="en-US" altLang="zh-CN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86439" y="1119116"/>
            <a:ext cx="2159567" cy="52322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and Bx;By</a:t>
            </a:r>
            <a:endParaRPr lang="en-US" altLang="zh-CN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506709" y="3622089"/>
            <a:ext cx="3385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72966"/>
              </p:ext>
            </p:extLst>
          </p:nvPr>
        </p:nvGraphicFramePr>
        <p:xfrm>
          <a:off x="4466011" y="259190"/>
          <a:ext cx="7186128" cy="701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95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1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</a:t>
                      </a:r>
                      <a:r>
                        <a:rPr lang="en-US" altLang="zh-CN" sz="1600" baseline="0" dirty="0"/>
                        <a:t> Density (cm^-3)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 Velocity (km/s)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IMF (nT)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(-400, 0, 0)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(-1.6, 2.5, 0.0)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7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643" y="104649"/>
            <a:ext cx="9385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Rho_p (planetary ion density)= [O2pRho]+[OpRho]+[CO2pRho]</a:t>
            </a:r>
          </a:p>
          <a:p>
            <a:r>
              <a:rPr lang="en-US" altLang="zh-CN" sz="2400" b="1" dirty="0"/>
              <a:t>Flux = Rho_p* [Ux]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9933" y="935645"/>
            <a:ext cx="3029804" cy="5806349"/>
            <a:chOff x="941694" y="935645"/>
            <a:chExt cx="2943608" cy="5769584"/>
          </a:xfrm>
        </p:grpSpPr>
        <p:grpSp>
          <p:nvGrpSpPr>
            <p:cNvPr id="7" name="Group 6"/>
            <p:cNvGrpSpPr/>
            <p:nvPr/>
          </p:nvGrpSpPr>
          <p:grpSpPr>
            <a:xfrm>
              <a:off x="941694" y="935645"/>
              <a:ext cx="2943607" cy="2839971"/>
              <a:chOff x="6222281" y="1123721"/>
              <a:chExt cx="4900645" cy="48137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78" b="8285"/>
              <a:stretch/>
            </p:blipFill>
            <p:spPr>
              <a:xfrm>
                <a:off x="6222281" y="1123721"/>
                <a:ext cx="4900645" cy="4813701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222281" y="1123721"/>
                <a:ext cx="4900645" cy="57384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</a:rPr>
                  <a:t>Log10 (Rho_p)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78" t="7292"/>
            <a:stretch/>
          </p:blipFill>
          <p:spPr>
            <a:xfrm>
              <a:off x="941695" y="3775616"/>
              <a:ext cx="2943607" cy="292961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662006" y="1739471"/>
            <a:ext cx="119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TOI-700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94828" y="4282984"/>
            <a:ext cx="170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Trappist-1</a:t>
            </a:r>
            <a:endParaRPr lang="zh-CN" alt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22287"/>
              </p:ext>
            </p:extLst>
          </p:nvPr>
        </p:nvGraphicFramePr>
        <p:xfrm>
          <a:off x="4694828" y="4683094"/>
          <a:ext cx="6619167" cy="7483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</a:t>
                      </a:r>
                      <a:r>
                        <a:rPr lang="en-US" altLang="zh-CN" sz="1600" baseline="0" dirty="0"/>
                        <a:t> Density (cm^-3)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 Velocity (km/s)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IMF (nT)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1950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(-636.7, 40, 2)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(-68.6, 6.2,</a:t>
                      </a:r>
                      <a:r>
                        <a:rPr lang="en-US" altLang="zh-CN" sz="1800" baseline="0" dirty="0"/>
                        <a:t> -28</a:t>
                      </a:r>
                      <a:r>
                        <a:rPr lang="en-US" altLang="zh-CN" sz="1800" dirty="0"/>
                        <a:t>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37649"/>
              </p:ext>
            </p:extLst>
          </p:nvPr>
        </p:nvGraphicFramePr>
        <p:xfrm>
          <a:off x="4694828" y="2139581"/>
          <a:ext cx="6619167" cy="7483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6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</a:t>
                      </a:r>
                      <a:r>
                        <a:rPr lang="en-US" altLang="zh-CN" sz="1600" baseline="0" dirty="0"/>
                        <a:t> Density (cm^-3)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Wind Velocity (km/s)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IMF (nT)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96.8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(-650.4, 47.4, -7.4)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(-46.7, 2.9, -3.7)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87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0230326" cy="6858005"/>
            <a:chOff x="815499" y="-4"/>
            <a:chExt cx="10230326" cy="68580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175" y="0"/>
              <a:ext cx="989965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16200000">
              <a:off x="-2382671" y="3198166"/>
              <a:ext cx="6858005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0" cap="none" spc="0" dirty="0">
                  <a:ln w="0"/>
                  <a:solidFill>
                    <a:schemeClr val="bg1"/>
                  </a:solidFill>
                </a:rPr>
                <a:t>Ion escape rate (s^-1)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38611" y="6581001"/>
              <a:ext cx="3045767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1200" b="0" cap="none" spc="0" dirty="0">
                  <a:ln w="0"/>
                  <a:solidFill>
                    <a:schemeClr val="bg1"/>
                  </a:solidFill>
                </a:rPr>
                <a:t>Iteration steps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65859" y="2470245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/>
              <a:t>- - - TOI-700</a:t>
            </a:r>
          </a:p>
          <a:p>
            <a:r>
              <a:rPr lang="en-US" altLang="zh-CN" sz="1800" b="1" dirty="0"/>
              <a:t>—— Trappist-1</a:t>
            </a:r>
            <a:endParaRPr lang="zh-CN" altLang="en-US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A30B9-BC66-4D44-84BB-3DEDDD170071}"/>
              </a:ext>
            </a:extLst>
          </p:cNvPr>
          <p:cNvSpPr txBox="1"/>
          <p:nvPr/>
        </p:nvSpPr>
        <p:spPr>
          <a:xfrm>
            <a:off x="7689334" y="73669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O</a:t>
            </a:r>
            <a:r>
              <a:rPr lang="en-US" altLang="zh-CN" sz="2000" b="1" baseline="30000" dirty="0">
                <a:solidFill>
                  <a:schemeClr val="bg1"/>
                </a:solidFill>
              </a:rPr>
              <a:t>+</a:t>
            </a:r>
            <a:endParaRPr lang="zh-CN" altLang="en-US" sz="1800" b="1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19DBB-0849-7D45-8CEC-04CA7163C063}"/>
              </a:ext>
            </a:extLst>
          </p:cNvPr>
          <p:cNvSpPr txBox="1"/>
          <p:nvPr/>
        </p:nvSpPr>
        <p:spPr>
          <a:xfrm>
            <a:off x="8541822" y="3116576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O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2</a:t>
            </a:r>
            <a:r>
              <a:rPr lang="en-US" altLang="zh-CN" sz="2000" b="1" baseline="30000" dirty="0">
                <a:solidFill>
                  <a:srgbClr val="FF0000"/>
                </a:solidFill>
              </a:rPr>
              <a:t>+</a:t>
            </a:r>
            <a:endParaRPr lang="zh-CN" altLang="en-US" sz="18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C9062-AE6D-F341-99BB-AB13EBD5D787}"/>
              </a:ext>
            </a:extLst>
          </p:cNvPr>
          <p:cNvSpPr txBox="1"/>
          <p:nvPr/>
        </p:nvSpPr>
        <p:spPr>
          <a:xfrm>
            <a:off x="7883457" y="4497701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6"/>
                </a:solidFill>
              </a:rPr>
              <a:t>CO</a:t>
            </a:r>
            <a:r>
              <a:rPr lang="en-US" altLang="zh-CN" sz="2000" b="1" baseline="-25000" dirty="0">
                <a:solidFill>
                  <a:schemeClr val="accent6"/>
                </a:solidFill>
              </a:rPr>
              <a:t>2</a:t>
            </a:r>
            <a:r>
              <a:rPr lang="en-US" altLang="zh-CN" sz="2000" b="1" baseline="30000" dirty="0">
                <a:solidFill>
                  <a:schemeClr val="accent6"/>
                </a:solidFill>
              </a:rPr>
              <a:t>+</a:t>
            </a:r>
            <a:endParaRPr lang="zh-CN" altLang="en-US" sz="1800" b="1" baseline="30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9648" y="507470"/>
            <a:ext cx="3018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dirty="0">
                <a:ln/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Analysis</a:t>
            </a:r>
            <a:endParaRPr lang="en-US" altLang="zh-CN" sz="5400" b="1" cap="none" spc="0" dirty="0">
              <a:ln/>
              <a:solidFill>
                <a:schemeClr val="accent4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7864" y="1897038"/>
            <a:ext cx="9164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Preliminary results, further analysis is needed.</a:t>
            </a:r>
          </a:p>
          <a:p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Future 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3354" y="3461668"/>
            <a:ext cx="857136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/>
              <a:t>Cases so far use current Mars EUV conditions, continue working on determining proper photoionization rates.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400" dirty="0"/>
              <a:t>More cases for other M dwarfs will be explored.</a:t>
            </a:r>
          </a:p>
        </p:txBody>
      </p:sp>
    </p:spTree>
    <p:extLst>
      <p:ext uri="{BB962C8B-B14F-4D97-AF65-F5344CB8AC3E}">
        <p14:creationId xmlns:p14="http://schemas.microsoft.com/office/powerpoint/2010/main" val="259992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935" y="507470"/>
            <a:ext cx="6558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dirty="0">
                <a:ln/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Acknowledgement</a:t>
            </a:r>
            <a:endParaRPr lang="en-US" altLang="zh-CN" sz="5400" b="1" cap="none" spc="0" dirty="0">
              <a:ln/>
              <a:solidFill>
                <a:schemeClr val="accent4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7325" y="1936789"/>
            <a:ext cx="401584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3200" dirty="0"/>
              <a:t> MACH Center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3200" dirty="0"/>
              <a:t>Dr. </a:t>
            </a:r>
            <a:r>
              <a:rPr lang="en-US" altLang="zh-CN" sz="3200" dirty="0" err="1"/>
              <a:t>Yingjuan</a:t>
            </a:r>
            <a:r>
              <a:rPr lang="en-US" altLang="zh-CN" sz="3200" dirty="0"/>
              <a:t> Ma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3200" dirty="0"/>
              <a:t>Dr. Laura </a:t>
            </a:r>
            <a:r>
              <a:rPr lang="en-US" altLang="zh-CN" sz="3200" dirty="0" err="1"/>
              <a:t>Peticolas</a:t>
            </a:r>
            <a:endParaRPr lang="en-US" altLang="zh-CN" sz="3200" dirty="0"/>
          </a:p>
        </p:txBody>
      </p:sp>
      <p:sp>
        <p:nvSpPr>
          <p:cNvPr id="4" name="Rectangle 3"/>
          <p:cNvSpPr/>
          <p:nvPr/>
        </p:nvSpPr>
        <p:spPr>
          <a:xfrm>
            <a:off x="1807325" y="4597595"/>
            <a:ext cx="4128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3200" dirty="0"/>
              <a:t> Boulder Solar REU</a:t>
            </a:r>
          </a:p>
        </p:txBody>
      </p:sp>
    </p:spTree>
    <p:extLst>
      <p:ext uri="{BB962C8B-B14F-4D97-AF65-F5344CB8AC3E}">
        <p14:creationId xmlns:p14="http://schemas.microsoft.com/office/powerpoint/2010/main" val="149875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9905" y="2718407"/>
            <a:ext cx="8673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8800" b="1" dirty="0">
                <a:ln/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 you!</a:t>
            </a:r>
            <a:endParaRPr lang="en-US" altLang="zh-CN" sz="88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9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714" y="423978"/>
            <a:ext cx="4959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7754" y="1616328"/>
            <a:ext cx="3135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dwarf stars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7753" y="2265688"/>
            <a:ext cx="95384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/>
              <a:t>By far the most abundant type of stars in our galaxy (~70%).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/>
              <a:t>Star classification: M spectral type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/>
              <a:t>Much smaller &amp; cooler than the Sun---long life span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753" y="3993222"/>
            <a:ext cx="69106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/>
              <a:t>Habitable zone: 0.03-0.3 AU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7753" y="4416140"/>
            <a:ext cx="53212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/>
              <a:t>Much closer to the host star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/>
              <a:t>Habitable planets are more exposed to the stellar wind.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87" y="3652669"/>
            <a:ext cx="6005706" cy="32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0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000" y="1699275"/>
            <a:ext cx="14424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3000" y="2456599"/>
            <a:ext cx="82811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Choice of potentially habitable planet due to similarity to Earth in the past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Complex magnetization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/>
              <a:t>Atmospheric loss overtime has been studied a lot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6714" y="423978"/>
            <a:ext cx="4959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Background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1397" y="507470"/>
            <a:ext cx="2855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dirty="0">
                <a:ln/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Method</a:t>
            </a:r>
            <a:endParaRPr lang="en-US" altLang="zh-CN" sz="5400" b="1" cap="none" spc="0" dirty="0">
              <a:ln/>
              <a:solidFill>
                <a:schemeClr val="accent4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9250" y="1619926"/>
            <a:ext cx="4359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simulations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8882" y="4253822"/>
            <a:ext cx="6818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200" dirty="0"/>
              <a:t>BATS-R-US (developed by University of Michigan)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3137" y="4690687"/>
            <a:ext cx="9375447" cy="159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200" dirty="0"/>
              <a:t>Solves variables from the equations included in MFPe model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200" dirty="0"/>
              <a:t>MFPe Multi-fluid Model (Ma et. al 2019)</a:t>
            </a:r>
          </a:p>
          <a:p>
            <a:pPr>
              <a:lnSpc>
                <a:spcPts val="3000"/>
              </a:lnSpc>
            </a:pPr>
            <a:r>
              <a:rPr lang="en-US" altLang="zh-CN" sz="2200" dirty="0"/>
              <a:t>    - Improvement on multi-fluid MHD (magnetohydrodynamics) model</a:t>
            </a:r>
          </a:p>
          <a:p>
            <a:pPr>
              <a:lnSpc>
                <a:spcPts val="3000"/>
              </a:lnSpc>
            </a:pPr>
            <a:r>
              <a:rPr lang="en-US" altLang="zh-CN" sz="2200" dirty="0"/>
              <a:t>    - Additional electron pressure equation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8882" y="2329204"/>
            <a:ext cx="68435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200" dirty="0"/>
              <a:t>Input stellar wind parameters from previous works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3137" y="2828465"/>
            <a:ext cx="5254965" cy="1214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200" dirty="0"/>
              <a:t>Stellar wind density, velocity, and IMF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200" dirty="0"/>
              <a:t>EUV conditions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200" dirty="0"/>
              <a:t>Distance to the chosen exoplanet</a:t>
            </a:r>
          </a:p>
        </p:txBody>
      </p:sp>
    </p:spTree>
    <p:extLst>
      <p:ext uri="{BB962C8B-B14F-4D97-AF65-F5344CB8AC3E}">
        <p14:creationId xmlns:p14="http://schemas.microsoft.com/office/powerpoint/2010/main" val="99198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3991" y="507470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dirty="0">
                <a:ln/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Results</a:t>
            </a:r>
            <a:endParaRPr lang="en-US" altLang="zh-CN" sz="5400" b="1" cap="none" spc="0" dirty="0">
              <a:ln/>
              <a:solidFill>
                <a:schemeClr val="accent4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/>
          <a:stretch/>
        </p:blipFill>
        <p:spPr>
          <a:xfrm>
            <a:off x="45493" y="1841835"/>
            <a:ext cx="12146507" cy="31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2" r="88370" b="20871"/>
          <a:stretch/>
        </p:blipFill>
        <p:spPr>
          <a:xfrm>
            <a:off x="4176213" y="1430800"/>
            <a:ext cx="4006171" cy="5150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1939" y="1786042"/>
            <a:ext cx="56574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/>
              <a:t>1.</a:t>
            </a:r>
          </a:p>
          <a:p>
            <a:pPr>
              <a:lnSpc>
                <a:spcPct val="150000"/>
              </a:lnSpc>
            </a:pPr>
            <a:r>
              <a:rPr lang="en-US" altLang="zh-CN" sz="3600" dirty="0"/>
              <a:t>2.</a:t>
            </a:r>
          </a:p>
          <a:p>
            <a:pPr>
              <a:lnSpc>
                <a:spcPct val="150000"/>
              </a:lnSpc>
            </a:pPr>
            <a:r>
              <a:rPr lang="en-US" altLang="zh-CN" sz="3600" dirty="0"/>
              <a:t>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1940" y="4268709"/>
            <a:ext cx="565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4.</a:t>
            </a:r>
          </a:p>
          <a:p>
            <a:r>
              <a:rPr lang="en-US" altLang="zh-CN" sz="3600" dirty="0"/>
              <a:t>5.</a:t>
            </a:r>
          </a:p>
          <a:p>
            <a:pPr>
              <a:lnSpc>
                <a:spcPct val="150000"/>
              </a:lnSpc>
            </a:pPr>
            <a:r>
              <a:rPr lang="en-US" altLang="zh-CN" sz="3600" dirty="0"/>
              <a:t>6.</a:t>
            </a:r>
            <a:endParaRPr lang="zh-CN" alt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873991" y="507470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dirty="0">
                <a:ln/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Results</a:t>
            </a:r>
            <a:endParaRPr lang="en-US" altLang="zh-CN" sz="5400" b="1" cap="none" spc="0" dirty="0">
              <a:ln/>
              <a:solidFill>
                <a:schemeClr val="accent4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9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21698" r="69078" b="20872"/>
          <a:stretch/>
        </p:blipFill>
        <p:spPr>
          <a:xfrm>
            <a:off x="1238377" y="604911"/>
            <a:ext cx="7441809" cy="5752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6" t="21696" r="53017" b="20898"/>
          <a:stretch/>
        </p:blipFill>
        <p:spPr>
          <a:xfrm>
            <a:off x="8680186" y="604911"/>
            <a:ext cx="2661313" cy="57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1" t="21875" r="35581" b="20943"/>
          <a:stretch/>
        </p:blipFill>
        <p:spPr>
          <a:xfrm>
            <a:off x="1347979" y="629688"/>
            <a:ext cx="6433558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4442" y="2034060"/>
            <a:ext cx="3166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stellar wind conditions at a specific location—</a:t>
            </a:r>
          </a:p>
          <a:p>
            <a:endParaRPr lang="en-US" altLang="zh-CN" sz="2400" dirty="0"/>
          </a:p>
          <a:p>
            <a:r>
              <a:rPr lang="en-US" altLang="zh-CN" sz="2400" dirty="0"/>
              <a:t>How ion escape varies with distance from the star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318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203" y="5861032"/>
            <a:ext cx="6207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Log L_EUV = (29.12 +- 0.11) – (1.24+-0.15) log [tau]</a:t>
            </a:r>
          </a:p>
          <a:p>
            <a:r>
              <a:rPr lang="en-US" altLang="zh-CN" sz="2000" dirty="0"/>
              <a:t>Tau = age of the star in </a:t>
            </a:r>
            <a:r>
              <a:rPr lang="en-US" altLang="zh-CN" sz="2000" dirty="0" err="1"/>
              <a:t>Gyr</a:t>
            </a:r>
            <a:endParaRPr lang="zh-CN" alt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96585" y="5205041"/>
            <a:ext cx="645179" cy="7999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6" t="21517" r="17836" b="13557"/>
          <a:stretch/>
        </p:blipFill>
        <p:spPr>
          <a:xfrm>
            <a:off x="5343639" y="426458"/>
            <a:ext cx="5090615" cy="4834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2" r="88370" b="20871"/>
          <a:stretch/>
        </p:blipFill>
        <p:spPr>
          <a:xfrm>
            <a:off x="2002207" y="426458"/>
            <a:ext cx="3341432" cy="42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696</Words>
  <Application>Microsoft Office PowerPoint</Application>
  <PresentationFormat>Widescreen</PresentationFormat>
  <Paragraphs>135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Arimo</vt:lpstr>
      <vt:lpstr>Calibri</vt:lpstr>
      <vt:lpstr>Segoe UI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Hannah H</cp:lastModifiedBy>
  <cp:revision>69</cp:revision>
  <dcterms:created xsi:type="dcterms:W3CDTF">2020-07-09T00:28:49Z</dcterms:created>
  <dcterms:modified xsi:type="dcterms:W3CDTF">2022-02-16T03:41:10Z</dcterms:modified>
</cp:coreProperties>
</file>